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>
        <p:scale>
          <a:sx n="100" d="100"/>
          <a:sy n="100" d="100"/>
        </p:scale>
        <p:origin x="70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B0583-7DF9-4808-AB77-5722C838AB2C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B96FA-329B-48A2-BFD2-744EDDB2AC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152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1 - </a:t>
            </a:r>
            <a:r>
              <a:rPr lang="fr-FR" dirty="0" err="1"/>
              <a:t>Covisibilité</a:t>
            </a:r>
            <a:r>
              <a:rPr lang="fr-FR" dirty="0"/>
              <a:t> des rôles portés par chacun – </a:t>
            </a:r>
          </a:p>
          <a:p>
            <a:r>
              <a:rPr lang="fr-FR" dirty="0"/>
              <a:t>2 – vue d’ensemble</a:t>
            </a:r>
          </a:p>
          <a:p>
            <a:r>
              <a:rPr lang="fr-FR" dirty="0"/>
              <a:t>Périmètre </a:t>
            </a:r>
            <a:r>
              <a:rPr lang="fr-FR" dirty="0" err="1"/>
              <a:t>élargii</a:t>
            </a:r>
            <a:endParaRPr lang="fr-FR" dirty="0"/>
          </a:p>
          <a:p>
            <a:endParaRPr lang="fr-FR" dirty="0"/>
          </a:p>
          <a:p>
            <a:r>
              <a:rPr lang="fr-FR" dirty="0"/>
              <a:t>Atelier 2: individuellement et extensions possibles à l’échelle </a:t>
            </a:r>
            <a:r>
              <a:rPr lang="fr-FR" dirty="0" err="1"/>
              <a:t>ind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B96FA-329B-48A2-BFD2-744EDDB2AC3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3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30011-7445-9236-5892-37B11EC73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D4E464-EB0D-50DC-5995-1D8A36DA51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53983C5-71FD-2A50-1084-C38204FD10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1 - </a:t>
            </a:r>
            <a:r>
              <a:rPr lang="fr-FR" dirty="0" err="1"/>
              <a:t>Covisibilité</a:t>
            </a:r>
            <a:r>
              <a:rPr lang="fr-FR" dirty="0"/>
              <a:t> des rôles portés par chacun – </a:t>
            </a:r>
          </a:p>
          <a:p>
            <a:r>
              <a:rPr lang="fr-FR" dirty="0"/>
              <a:t>2 – vue d’ensemble</a:t>
            </a:r>
          </a:p>
          <a:p>
            <a:r>
              <a:rPr lang="fr-FR" dirty="0"/>
              <a:t>Périmètre </a:t>
            </a:r>
            <a:r>
              <a:rPr lang="fr-FR" dirty="0" err="1"/>
              <a:t>élargii</a:t>
            </a:r>
            <a:endParaRPr lang="fr-FR" dirty="0"/>
          </a:p>
          <a:p>
            <a:endParaRPr lang="fr-FR" dirty="0"/>
          </a:p>
          <a:p>
            <a:r>
              <a:rPr lang="fr-FR" dirty="0"/>
              <a:t>Atelier 2: individuellement et extensions possibles à l’échelle </a:t>
            </a:r>
            <a:r>
              <a:rPr lang="fr-FR" dirty="0" err="1"/>
              <a:t>ind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5A7F71-5214-98F7-83D9-0614782EA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B96FA-329B-48A2-BFD2-744EDDB2AC3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59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990B4-1C3E-574A-3E99-FD89B16B8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3D28E8-E3EA-1273-70C8-19BD38D9A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570E1E-5073-0DB3-3D4B-8D1A46D82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1 - </a:t>
            </a:r>
            <a:r>
              <a:rPr lang="fr-FR" dirty="0" err="1"/>
              <a:t>Covisibilité</a:t>
            </a:r>
            <a:r>
              <a:rPr lang="fr-FR" dirty="0"/>
              <a:t> des rôles portés par chacun – </a:t>
            </a:r>
          </a:p>
          <a:p>
            <a:r>
              <a:rPr lang="fr-FR" dirty="0"/>
              <a:t>2 – vue d’ensemble</a:t>
            </a:r>
          </a:p>
          <a:p>
            <a:r>
              <a:rPr lang="fr-FR" dirty="0"/>
              <a:t>Périmètre </a:t>
            </a:r>
            <a:r>
              <a:rPr lang="fr-FR" dirty="0" err="1"/>
              <a:t>élargii</a:t>
            </a:r>
            <a:endParaRPr lang="fr-FR" dirty="0"/>
          </a:p>
          <a:p>
            <a:endParaRPr lang="fr-FR" dirty="0"/>
          </a:p>
          <a:p>
            <a:r>
              <a:rPr lang="fr-FR" dirty="0"/>
              <a:t>Atelier 2: individuellement et extensions possibles à l’échelle </a:t>
            </a:r>
            <a:r>
              <a:rPr lang="fr-FR" dirty="0" err="1"/>
              <a:t>ind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F4246E-4F54-D10B-3810-09C7C5297E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B96FA-329B-48A2-BFD2-744EDDB2AC3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237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A5943-4729-086B-55EE-BC0DA1170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F23ED3A-4C8B-ADDF-A9CB-560A177AA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E1AC2D1-1A20-9E5C-93F8-46CD245E7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1 - </a:t>
            </a:r>
            <a:r>
              <a:rPr lang="fr-FR" dirty="0" err="1"/>
              <a:t>Covisibilité</a:t>
            </a:r>
            <a:r>
              <a:rPr lang="fr-FR" dirty="0"/>
              <a:t> des rôles portés par chacun – </a:t>
            </a:r>
          </a:p>
          <a:p>
            <a:r>
              <a:rPr lang="fr-FR" dirty="0"/>
              <a:t>2 – vue d’ensemble</a:t>
            </a:r>
          </a:p>
          <a:p>
            <a:r>
              <a:rPr lang="fr-FR" dirty="0"/>
              <a:t>Périmètre </a:t>
            </a:r>
            <a:r>
              <a:rPr lang="fr-FR" dirty="0" err="1"/>
              <a:t>élargii</a:t>
            </a:r>
            <a:endParaRPr lang="fr-FR" dirty="0"/>
          </a:p>
          <a:p>
            <a:endParaRPr lang="fr-FR" dirty="0"/>
          </a:p>
          <a:p>
            <a:r>
              <a:rPr lang="fr-FR" dirty="0"/>
              <a:t>Atelier 2: individuellement et extensions possibles à l’échelle </a:t>
            </a:r>
            <a:r>
              <a:rPr lang="fr-FR" dirty="0" err="1"/>
              <a:t>ind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46437-2C2D-47F4-A90B-F1993D5BF7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B96FA-329B-48A2-BFD2-744EDDB2AC3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2479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727D8-A9F5-252F-C4A0-D58D55160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5C584F-1B61-4AFC-618E-5F78AF59F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60753C6-17B6-66A4-1286-07D64522E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1 - </a:t>
            </a:r>
            <a:r>
              <a:rPr lang="fr-FR" dirty="0" err="1"/>
              <a:t>Covisibilité</a:t>
            </a:r>
            <a:r>
              <a:rPr lang="fr-FR" dirty="0"/>
              <a:t> des rôles portés par chacun – </a:t>
            </a:r>
          </a:p>
          <a:p>
            <a:r>
              <a:rPr lang="fr-FR" dirty="0"/>
              <a:t>2 – vue d’ensemble</a:t>
            </a:r>
          </a:p>
          <a:p>
            <a:r>
              <a:rPr lang="fr-FR" dirty="0"/>
              <a:t>Périmètre </a:t>
            </a:r>
            <a:r>
              <a:rPr lang="fr-FR" dirty="0" err="1"/>
              <a:t>élargii</a:t>
            </a:r>
            <a:endParaRPr lang="fr-FR" dirty="0"/>
          </a:p>
          <a:p>
            <a:endParaRPr lang="fr-FR" dirty="0"/>
          </a:p>
          <a:p>
            <a:r>
              <a:rPr lang="fr-FR" dirty="0"/>
              <a:t>Atelier 2: individuellement et extensions possibles à l’échelle </a:t>
            </a:r>
            <a:r>
              <a:rPr lang="fr-FR" dirty="0" err="1"/>
              <a:t>ind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CDE4FA-58A9-8C65-0A2D-E568D6490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B96FA-329B-48A2-BFD2-744EDDB2AC3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57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8493C7-211D-663A-602C-EB25581F6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42BBDB3-8FDB-C2F5-DDFA-76537E32A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E6DCA4-C7C6-8E2F-AB9D-DC505A8F2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701B52-E69A-A399-7798-0DE83EF0A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881408-D00C-BB7B-AF2F-24C3E537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58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EF0986-5761-F606-C331-BCDEAAB5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C1890F-BCC8-A182-CA14-4140C884E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06CC53-766E-1A60-948B-5644A889A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5829DC-B0CA-0648-2548-EB7409C4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196FFC-8D3B-F4C6-5151-556D0CB9C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47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13DB8FD-A147-7338-5B25-B984414EE3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6BA891-4B37-6C50-E597-E298B3963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E17350-805B-4382-E0E1-DB2BCC668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BDD93C-66B7-7C20-241F-E89DA418A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F7B31D-37DE-6589-886D-245828890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23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EAFB2-BDC2-B4C9-AC21-DDEA02B6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472D7E-5D8E-3218-1AFF-EBF2E31C8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47339B-D381-2452-BC24-CC4F1F5FF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CFCB07-314B-6B8A-71D2-ABF97F463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9C26BB-0436-23FB-380B-1F4E53825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2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DC88A-40CC-B8CF-BAD4-54F57CB6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78B84F-A3AA-976D-EA96-CD7AD7FB0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B5763B-5BB4-182D-5DBF-2CB58F556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4C74D9-9A84-F73F-7F87-C35B0D04F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2417F8-08C2-06F0-E3CF-48C2B8BFE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25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52575F-DC8A-32A5-06FA-89C7DECB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DEE58D-3DAE-80FA-4098-A8C2CA4CA5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9A98AE-6705-2088-C1D3-E9DF5CD63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E0FEDB4-8083-0F20-581D-ED6820B44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953A2E-A671-0165-2766-8E8838DF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8A329E-1B8B-92BB-3013-7754BD35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14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B55A5-E06A-5FE0-F951-37C56E01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ABF3A7-A108-0BF1-6C51-C8987EFD4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99947D-7882-AB79-30F7-64F08E481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56A3378-878A-8931-9AA4-8D4BE43F1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3293B4A-F778-E355-BC33-CD71E71D8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7A51C07-02AA-0192-5285-7484E1E6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F9B81AB-E547-2CDF-AF59-94B35399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18CE914-3A54-3518-18AE-DB54C5337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2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C66796-B006-9A89-5AAF-686811041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2D71D6E-FEFB-18F0-CBB8-4C3D4493B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9021E6-0D25-DBED-1366-E4CCCD2C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3E8211-945E-2741-2057-214B0EF18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40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8E7BEDE-9CA2-B8A7-42FC-4BE94E9E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4A610E-2EAE-0EB2-6EF4-F319F33E4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672850-77CF-9CA0-4D77-726A0B44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8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EF8E33-AB61-026B-B76B-816B35634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BD226B-2589-4A16-BC4B-88053A285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3BE34B-B325-9835-2E12-DD659822A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7D7F1B-35DA-9FD9-2BC5-FBAA2BC8A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ED37AD-A5DC-8760-4C92-016CA690F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71C697-1B11-4319-43D9-B7AC866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91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BC998-0CB8-E2C8-2BC4-451B54159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C600295-522D-08BD-743B-D6D607069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FD54DA-00B2-1FEE-F39F-44176BC64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AD8C76-AA37-78E3-E9CD-B4561C52D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D37FE1-A53E-4B10-8750-B57A2EB4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014BD9-45E1-0C78-89E9-3CC06148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13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A77AF47-FE5C-F39C-11F1-5C059134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FC3104-70A1-60BC-2CDE-0F316537F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460E42-C931-7B39-8DE3-B91A50E6F6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B04BF-8294-4977-AFEB-F04CD956DB5B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910714-81C9-11BD-0D6F-48C667E22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EBA0CA-2E03-881A-0A8D-2F1F73653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C672E-FDD3-4B62-9605-57D1C96CB2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312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710CD4E-0FB9-145E-6207-477284527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7063" y="3069771"/>
            <a:ext cx="3583577" cy="54210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fr-FR" dirty="0"/>
              <a:t>Réunion CDM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542C66E-26EA-786B-348F-75C051D369AB}"/>
              </a:ext>
            </a:extLst>
          </p:cNvPr>
          <p:cNvSpPr txBox="1">
            <a:spLocks/>
          </p:cNvSpPr>
          <p:nvPr/>
        </p:nvSpPr>
        <p:spPr>
          <a:xfrm>
            <a:off x="1537063" y="3810000"/>
            <a:ext cx="2394857" cy="5421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Réunion MD Elec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09EAC19-7BED-6893-3EFD-E39EC0A13BCE}"/>
              </a:ext>
            </a:extLst>
          </p:cNvPr>
          <p:cNvSpPr txBox="1">
            <a:spLocks/>
          </p:cNvSpPr>
          <p:nvPr/>
        </p:nvSpPr>
        <p:spPr>
          <a:xfrm>
            <a:off x="4027715" y="3331030"/>
            <a:ext cx="1092925" cy="2808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37A494D5-3332-5E70-ABB0-4D4D45FB477B}"/>
              </a:ext>
            </a:extLst>
          </p:cNvPr>
          <p:cNvSpPr txBox="1">
            <a:spLocks/>
          </p:cNvSpPr>
          <p:nvPr/>
        </p:nvSpPr>
        <p:spPr>
          <a:xfrm>
            <a:off x="1537063" y="4550229"/>
            <a:ext cx="3583577" cy="5421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MOE - AMO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27C990-933A-4BF7-EB65-9A2F8D7CACBB}"/>
              </a:ext>
            </a:extLst>
          </p:cNvPr>
          <p:cNvSpPr txBox="1"/>
          <p:nvPr/>
        </p:nvSpPr>
        <p:spPr>
          <a:xfrm>
            <a:off x="1537063" y="2243241"/>
            <a:ext cx="1410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9h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CFD8872-9161-FC50-C58D-E4C6EF889B56}"/>
              </a:ext>
            </a:extLst>
          </p:cNvPr>
          <p:cNvCxnSpPr>
            <a:cxnSpLocks/>
          </p:cNvCxnSpPr>
          <p:nvPr/>
        </p:nvCxnSpPr>
        <p:spPr>
          <a:xfrm>
            <a:off x="1537063" y="2612573"/>
            <a:ext cx="0" cy="296526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CEBB02CF-D83A-EEC6-2D11-3A05F7242BA9}"/>
              </a:ext>
            </a:extLst>
          </p:cNvPr>
          <p:cNvSpPr txBox="1"/>
          <p:nvPr/>
        </p:nvSpPr>
        <p:spPr>
          <a:xfrm>
            <a:off x="5120640" y="2212760"/>
            <a:ext cx="1410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11h30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1926A2A-EA33-2B75-8988-CBA517B5241B}"/>
              </a:ext>
            </a:extLst>
          </p:cNvPr>
          <p:cNvCxnSpPr>
            <a:cxnSpLocks/>
          </p:cNvCxnSpPr>
          <p:nvPr/>
        </p:nvCxnSpPr>
        <p:spPr>
          <a:xfrm>
            <a:off x="5120640" y="2582092"/>
            <a:ext cx="0" cy="296526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ous-titre 2">
            <a:extLst>
              <a:ext uri="{FF2B5EF4-FFF2-40B4-BE49-F238E27FC236}">
                <a16:creationId xmlns:a16="http://schemas.microsoft.com/office/drawing/2014/main" id="{37E7F37C-629B-3A7F-C2D2-F17F6198E244}"/>
              </a:ext>
            </a:extLst>
          </p:cNvPr>
          <p:cNvSpPr txBox="1">
            <a:spLocks/>
          </p:cNvSpPr>
          <p:nvPr/>
        </p:nvSpPr>
        <p:spPr>
          <a:xfrm>
            <a:off x="5227320" y="3083921"/>
            <a:ext cx="3583577" cy="20040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dirty="0"/>
              <a:t>COPIL Adm et Orga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CAB575C-8E23-FA94-CCAD-4CD9320199F4}"/>
              </a:ext>
            </a:extLst>
          </p:cNvPr>
          <p:cNvCxnSpPr>
            <a:cxnSpLocks/>
          </p:cNvCxnSpPr>
          <p:nvPr/>
        </p:nvCxnSpPr>
        <p:spPr>
          <a:xfrm>
            <a:off x="8863149" y="2747555"/>
            <a:ext cx="0" cy="296526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4E5CE5BA-D6B4-ACAD-7DB6-0A85910E6E95}"/>
              </a:ext>
            </a:extLst>
          </p:cNvPr>
          <p:cNvSpPr txBox="1"/>
          <p:nvPr/>
        </p:nvSpPr>
        <p:spPr>
          <a:xfrm>
            <a:off x="8863149" y="2243241"/>
            <a:ext cx="1410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13h00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9781786-E79A-1BCD-02F9-22D9283364C7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ORGA DES REUNIONS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126C469-24A1-097B-AE64-50DE30B0BF1C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62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C2497-231F-1503-C8CC-D73F9D793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C29684AB-B896-61A8-59C0-7CB40E2B6CDD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ENJEUX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68D1B56-3293-B774-DA84-9EDDEB34A71F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ous-titre 2">
            <a:extLst>
              <a:ext uri="{FF2B5EF4-FFF2-40B4-BE49-F238E27FC236}">
                <a16:creationId xmlns:a16="http://schemas.microsoft.com/office/drawing/2014/main" id="{ED32E55B-14A2-20BA-C46C-DF344B67ACBC}"/>
              </a:ext>
            </a:extLst>
          </p:cNvPr>
          <p:cNvSpPr txBox="1">
            <a:spLocks/>
          </p:cNvSpPr>
          <p:nvPr/>
        </p:nvSpPr>
        <p:spPr>
          <a:xfrm>
            <a:off x="150220" y="4558950"/>
            <a:ext cx="1663337" cy="5333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1</a:t>
            </a: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C0DD5EE9-BEAA-BDEB-8C2F-5F0B45AE267A}"/>
              </a:ext>
            </a:extLst>
          </p:cNvPr>
          <p:cNvSpPr txBox="1">
            <a:spLocks/>
          </p:cNvSpPr>
          <p:nvPr/>
        </p:nvSpPr>
        <p:spPr>
          <a:xfrm>
            <a:off x="4613362" y="4558949"/>
            <a:ext cx="1663337" cy="5333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2</a:t>
            </a:r>
          </a:p>
        </p:txBody>
      </p:sp>
      <p:sp>
        <p:nvSpPr>
          <p:cNvPr id="21" name="Sous-titre 2">
            <a:extLst>
              <a:ext uri="{FF2B5EF4-FFF2-40B4-BE49-F238E27FC236}">
                <a16:creationId xmlns:a16="http://schemas.microsoft.com/office/drawing/2014/main" id="{E81C293D-CFF1-7287-ECDC-D5B2C872F247}"/>
              </a:ext>
            </a:extLst>
          </p:cNvPr>
          <p:cNvSpPr txBox="1">
            <a:spLocks/>
          </p:cNvSpPr>
          <p:nvPr/>
        </p:nvSpPr>
        <p:spPr>
          <a:xfrm>
            <a:off x="8649786" y="4558948"/>
            <a:ext cx="1663337" cy="5333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FC7E0DC-E9B9-3A5C-0DF9-B675DB064C8D}"/>
              </a:ext>
            </a:extLst>
          </p:cNvPr>
          <p:cNvSpPr txBox="1">
            <a:spLocks/>
          </p:cNvSpPr>
          <p:nvPr/>
        </p:nvSpPr>
        <p:spPr>
          <a:xfrm>
            <a:off x="2381791" y="4558948"/>
            <a:ext cx="1663337" cy="5333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E69BDA48-6EA9-F421-1094-7B923375C6D9}"/>
              </a:ext>
            </a:extLst>
          </p:cNvPr>
          <p:cNvSpPr txBox="1">
            <a:spLocks/>
          </p:cNvSpPr>
          <p:nvPr/>
        </p:nvSpPr>
        <p:spPr>
          <a:xfrm>
            <a:off x="6631574" y="4558947"/>
            <a:ext cx="1663337" cy="5333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F037C3AE-D6AD-3DAA-877F-E33D2F549F7E}"/>
              </a:ext>
            </a:extLst>
          </p:cNvPr>
          <p:cNvSpPr txBox="1">
            <a:spLocks/>
          </p:cNvSpPr>
          <p:nvPr/>
        </p:nvSpPr>
        <p:spPr>
          <a:xfrm>
            <a:off x="10530835" y="4558947"/>
            <a:ext cx="1663337" cy="5333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3C2758-E17E-8906-CFCB-63E2C7BE50C9}"/>
              </a:ext>
            </a:extLst>
          </p:cNvPr>
          <p:cNvSpPr txBox="1"/>
          <p:nvPr/>
        </p:nvSpPr>
        <p:spPr>
          <a:xfrm>
            <a:off x="849086" y="1397726"/>
            <a:ext cx="8399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Clarifier le fonctionnement de l’équipe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Clarifier les rôles de chacun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Supports de travail: fiches de poste et fiches G8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Rendre visibles les fonctions assurées actuellement individuellement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Clarifier l’évolution des fonctions // moyen &amp; long terme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Sujet collatéral: Chantiers opérationnels</a:t>
            </a:r>
          </a:p>
          <a:p>
            <a:endParaRPr lang="fr-FR" dirty="0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9A30F6A5-14B2-C4CF-C2A8-47B1D235A5AF}"/>
              </a:ext>
            </a:extLst>
          </p:cNvPr>
          <p:cNvSpPr/>
          <p:nvPr/>
        </p:nvSpPr>
        <p:spPr>
          <a:xfrm>
            <a:off x="8425540" y="3058946"/>
            <a:ext cx="822963" cy="4180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ADE3B1-DE10-6677-6486-B423A9CCA493}"/>
              </a:ext>
            </a:extLst>
          </p:cNvPr>
          <p:cNvSpPr txBox="1"/>
          <p:nvPr/>
        </p:nvSpPr>
        <p:spPr>
          <a:xfrm>
            <a:off x="9481454" y="1628558"/>
            <a:ext cx="2442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A/R échelles individuelles et collectives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F0207198-6262-59F5-49AB-17E21ABB9187}"/>
              </a:ext>
            </a:extLst>
          </p:cNvPr>
          <p:cNvSpPr/>
          <p:nvPr/>
        </p:nvSpPr>
        <p:spPr>
          <a:xfrm>
            <a:off x="8447311" y="1876697"/>
            <a:ext cx="822963" cy="4180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4D1784-D0C7-6E4C-564F-A50E75B9178A}"/>
              </a:ext>
            </a:extLst>
          </p:cNvPr>
          <p:cNvSpPr txBox="1"/>
          <p:nvPr/>
        </p:nvSpPr>
        <p:spPr>
          <a:xfrm>
            <a:off x="9342117" y="2924700"/>
            <a:ext cx="244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Liste  et suivi des chantiers en cours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985E46C-A96E-1056-1555-31B5324EFE1C}"/>
              </a:ext>
            </a:extLst>
          </p:cNvPr>
          <p:cNvSpPr/>
          <p:nvPr/>
        </p:nvSpPr>
        <p:spPr>
          <a:xfrm>
            <a:off x="1619794" y="5669280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0C23401-D3D3-7DF7-84C7-3BCB00B4F682}"/>
              </a:ext>
            </a:extLst>
          </p:cNvPr>
          <p:cNvSpPr/>
          <p:nvPr/>
        </p:nvSpPr>
        <p:spPr>
          <a:xfrm>
            <a:off x="2542903" y="5460274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75E415B-61B3-004D-2073-A611D564EAC7}"/>
              </a:ext>
            </a:extLst>
          </p:cNvPr>
          <p:cNvSpPr/>
          <p:nvPr/>
        </p:nvSpPr>
        <p:spPr>
          <a:xfrm>
            <a:off x="3862248" y="6135188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8F2418B-6C0E-FD3D-A89C-0F8C37D373A6}"/>
              </a:ext>
            </a:extLst>
          </p:cNvPr>
          <p:cNvSpPr/>
          <p:nvPr/>
        </p:nvSpPr>
        <p:spPr>
          <a:xfrm>
            <a:off x="6448694" y="4065278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4B1BE50-CC88-A167-69AD-9A4E2AD2A547}"/>
              </a:ext>
            </a:extLst>
          </p:cNvPr>
          <p:cNvSpPr/>
          <p:nvPr/>
        </p:nvSpPr>
        <p:spPr>
          <a:xfrm>
            <a:off x="6814454" y="5272496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7E633E6-4E9E-43B2-649A-5E0E8A95879D}"/>
              </a:ext>
            </a:extLst>
          </p:cNvPr>
          <p:cNvSpPr/>
          <p:nvPr/>
        </p:nvSpPr>
        <p:spPr>
          <a:xfrm>
            <a:off x="7768046" y="5310050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C98D185-D30E-9045-722F-EF22201C05D8}"/>
              </a:ext>
            </a:extLst>
          </p:cNvPr>
          <p:cNvSpPr/>
          <p:nvPr/>
        </p:nvSpPr>
        <p:spPr>
          <a:xfrm>
            <a:off x="10530835" y="5272496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5497D51-9072-89D7-C729-AEFD4E999667}"/>
              </a:ext>
            </a:extLst>
          </p:cNvPr>
          <p:cNvSpPr/>
          <p:nvPr/>
        </p:nvSpPr>
        <p:spPr>
          <a:xfrm>
            <a:off x="11179623" y="5265964"/>
            <a:ext cx="365760" cy="3004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F31A595-EDAD-B0A1-5D8E-DE1BEB5608EA}"/>
              </a:ext>
            </a:extLst>
          </p:cNvPr>
          <p:cNvSpPr txBox="1"/>
          <p:nvPr/>
        </p:nvSpPr>
        <p:spPr>
          <a:xfrm>
            <a:off x="70535" y="5092336"/>
            <a:ext cx="6640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(complet)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6BF22A8-6C97-8043-D4B2-633000953D1F}"/>
              </a:ext>
            </a:extLst>
          </p:cNvPr>
          <p:cNvSpPr txBox="1"/>
          <p:nvPr/>
        </p:nvSpPr>
        <p:spPr>
          <a:xfrm>
            <a:off x="4567640" y="5092336"/>
            <a:ext cx="6640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(complet)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9B5031-7F86-7914-CCA0-B3043A0BDAA2}"/>
              </a:ext>
            </a:extLst>
          </p:cNvPr>
          <p:cNvSpPr txBox="1"/>
          <p:nvPr/>
        </p:nvSpPr>
        <p:spPr>
          <a:xfrm>
            <a:off x="8587955" y="5093641"/>
            <a:ext cx="8934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(avec Jerôme)</a:t>
            </a:r>
          </a:p>
        </p:txBody>
      </p:sp>
    </p:spTree>
    <p:extLst>
      <p:ext uri="{BB962C8B-B14F-4D97-AF65-F5344CB8AC3E}">
        <p14:creationId xmlns:p14="http://schemas.microsoft.com/office/powerpoint/2010/main" val="237900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E6B3-1E1C-417A-7A94-B2B4577D4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9C5B595F-C50B-AA86-ECAB-7B7A2352B9A6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CESSIONS ORGA - JUIN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C2E3C3D-4366-1E27-49FB-81F6B276425C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ous-titre 2">
            <a:extLst>
              <a:ext uri="{FF2B5EF4-FFF2-40B4-BE49-F238E27FC236}">
                <a16:creationId xmlns:a16="http://schemas.microsoft.com/office/drawing/2014/main" id="{73AEA332-578C-213E-8BBC-F5F3DCB294FE}"/>
              </a:ext>
            </a:extLst>
          </p:cNvPr>
          <p:cNvSpPr txBox="1">
            <a:spLocks/>
          </p:cNvSpPr>
          <p:nvPr/>
        </p:nvSpPr>
        <p:spPr>
          <a:xfrm>
            <a:off x="150220" y="4558950"/>
            <a:ext cx="1663337" cy="5333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1</a:t>
            </a: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759FB4E1-26DA-A298-BCAD-00CF5D4D0C0A}"/>
              </a:ext>
            </a:extLst>
          </p:cNvPr>
          <p:cNvSpPr txBox="1">
            <a:spLocks/>
          </p:cNvSpPr>
          <p:nvPr/>
        </p:nvSpPr>
        <p:spPr>
          <a:xfrm>
            <a:off x="4613362" y="4558949"/>
            <a:ext cx="1663337" cy="5333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2</a:t>
            </a:r>
          </a:p>
        </p:txBody>
      </p:sp>
      <p:sp>
        <p:nvSpPr>
          <p:cNvPr id="21" name="Sous-titre 2">
            <a:extLst>
              <a:ext uri="{FF2B5EF4-FFF2-40B4-BE49-F238E27FC236}">
                <a16:creationId xmlns:a16="http://schemas.microsoft.com/office/drawing/2014/main" id="{EC646B56-C54C-6638-9FCA-C0A7AF74C6C6}"/>
              </a:ext>
            </a:extLst>
          </p:cNvPr>
          <p:cNvSpPr txBox="1">
            <a:spLocks/>
          </p:cNvSpPr>
          <p:nvPr/>
        </p:nvSpPr>
        <p:spPr>
          <a:xfrm>
            <a:off x="8649786" y="4558948"/>
            <a:ext cx="1663337" cy="5333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/>
              <a:t>Réunion 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D800ED7-B8B1-2ACF-74F4-9D2EC9615137}"/>
              </a:ext>
            </a:extLst>
          </p:cNvPr>
          <p:cNvSpPr txBox="1">
            <a:spLocks/>
          </p:cNvSpPr>
          <p:nvPr/>
        </p:nvSpPr>
        <p:spPr>
          <a:xfrm>
            <a:off x="2381791" y="4558948"/>
            <a:ext cx="1663337" cy="5333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EDF1AD4E-E904-3436-37EE-AE43BE988B9F}"/>
              </a:ext>
            </a:extLst>
          </p:cNvPr>
          <p:cNvSpPr txBox="1">
            <a:spLocks/>
          </p:cNvSpPr>
          <p:nvPr/>
        </p:nvSpPr>
        <p:spPr>
          <a:xfrm>
            <a:off x="6631574" y="4558947"/>
            <a:ext cx="1663337" cy="5333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307F3FBC-7CBC-65C8-E8F2-61A75B7D052A}"/>
              </a:ext>
            </a:extLst>
          </p:cNvPr>
          <p:cNvSpPr txBox="1">
            <a:spLocks/>
          </p:cNvSpPr>
          <p:nvPr/>
        </p:nvSpPr>
        <p:spPr>
          <a:xfrm>
            <a:off x="10530835" y="4558947"/>
            <a:ext cx="1663337" cy="5333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26288CA-328C-2246-F866-6668D78B3BF7}"/>
              </a:ext>
            </a:extLst>
          </p:cNvPr>
          <p:cNvCxnSpPr>
            <a:cxnSpLocks/>
          </p:cNvCxnSpPr>
          <p:nvPr/>
        </p:nvCxnSpPr>
        <p:spPr>
          <a:xfrm>
            <a:off x="1027611" y="1841863"/>
            <a:ext cx="0" cy="271708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7C08D46C-9E54-10AC-0779-46F82609F71A}"/>
              </a:ext>
            </a:extLst>
          </p:cNvPr>
          <p:cNvSpPr txBox="1"/>
          <p:nvPr/>
        </p:nvSpPr>
        <p:spPr>
          <a:xfrm>
            <a:off x="916573" y="1409510"/>
            <a:ext cx="8399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Atelier 1 </a:t>
            </a:r>
          </a:p>
          <a:p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5F1DFEE-24A5-46F6-B0D1-7462116C6489}"/>
              </a:ext>
            </a:extLst>
          </p:cNvPr>
          <p:cNvSpPr txBox="1"/>
          <p:nvPr/>
        </p:nvSpPr>
        <p:spPr>
          <a:xfrm>
            <a:off x="4613362" y="2034400"/>
            <a:ext cx="8399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Atelier 2</a:t>
            </a:r>
          </a:p>
          <a:p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0E89213-B968-9F19-08A9-7726C3EDB3B8}"/>
              </a:ext>
            </a:extLst>
          </p:cNvPr>
          <p:cNvSpPr txBox="1"/>
          <p:nvPr/>
        </p:nvSpPr>
        <p:spPr>
          <a:xfrm>
            <a:off x="8702038" y="2299052"/>
            <a:ext cx="8399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Atelier 3</a:t>
            </a:r>
          </a:p>
          <a:p>
            <a:endParaRPr lang="fr-FR" dirty="0"/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66837AF-402F-3F1B-3D6A-713CB62F0ACA}"/>
              </a:ext>
            </a:extLst>
          </p:cNvPr>
          <p:cNvCxnSpPr>
            <a:cxnSpLocks/>
          </p:cNvCxnSpPr>
          <p:nvPr/>
        </p:nvCxnSpPr>
        <p:spPr>
          <a:xfrm>
            <a:off x="4746171" y="2400446"/>
            <a:ext cx="0" cy="215850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9D467B3-8906-2405-8948-179B28D24B27}"/>
              </a:ext>
            </a:extLst>
          </p:cNvPr>
          <p:cNvCxnSpPr>
            <a:cxnSpLocks/>
          </p:cNvCxnSpPr>
          <p:nvPr/>
        </p:nvCxnSpPr>
        <p:spPr>
          <a:xfrm>
            <a:off x="8813070" y="2723611"/>
            <a:ext cx="0" cy="183533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9335B7B4-8764-D973-3496-2B15747C91E4}"/>
              </a:ext>
            </a:extLst>
          </p:cNvPr>
          <p:cNvSpPr txBox="1"/>
          <p:nvPr/>
        </p:nvSpPr>
        <p:spPr>
          <a:xfrm>
            <a:off x="1080952" y="1841863"/>
            <a:ext cx="2838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Théorie Organisationnelle de Berne (TOB)</a:t>
            </a:r>
          </a:p>
          <a:p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59253C8-B67D-915D-630F-D4D84E09DD9A}"/>
              </a:ext>
            </a:extLst>
          </p:cNvPr>
          <p:cNvSpPr txBox="1"/>
          <p:nvPr/>
        </p:nvSpPr>
        <p:spPr>
          <a:xfrm>
            <a:off x="8976355" y="2680731"/>
            <a:ext cx="283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Finalisation</a:t>
            </a:r>
          </a:p>
          <a:p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5756F44-489B-3D7E-09AE-6B21EEE7903F}"/>
              </a:ext>
            </a:extLst>
          </p:cNvPr>
          <p:cNvSpPr txBox="1"/>
          <p:nvPr/>
        </p:nvSpPr>
        <p:spPr>
          <a:xfrm>
            <a:off x="4983478" y="2401651"/>
            <a:ext cx="283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Echanges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9936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F322C-7D07-D28B-FB4E-BC7003403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F2E732B4-3FC1-3332-1445-3777AD425B28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ATELIER 1 – </a:t>
            </a:r>
            <a:r>
              <a:rPr lang="fr-FR" sz="2400" b="1" dirty="0"/>
              <a:t>temps 1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52063DE-BAA2-84F6-9C74-2E2F78203646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9EF38BE-F241-9C75-906C-542394BA0F0A}"/>
              </a:ext>
            </a:extLst>
          </p:cNvPr>
          <p:cNvSpPr txBox="1"/>
          <p:nvPr/>
        </p:nvSpPr>
        <p:spPr>
          <a:xfrm>
            <a:off x="2947852" y="2228671"/>
            <a:ext cx="2137518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400" dirty="0"/>
          </a:p>
          <a:p>
            <a:pPr algn="ctr"/>
            <a:r>
              <a:rPr lang="fr-FR" sz="2400" dirty="0"/>
              <a:t>STATUT</a:t>
            </a:r>
          </a:p>
          <a:p>
            <a:endParaRPr lang="fr-FR" sz="2400" dirty="0"/>
          </a:p>
          <a:p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C00A0F-324D-C282-D463-645CF9802F66}"/>
              </a:ext>
            </a:extLst>
          </p:cNvPr>
          <p:cNvSpPr txBox="1"/>
          <p:nvPr/>
        </p:nvSpPr>
        <p:spPr>
          <a:xfrm>
            <a:off x="5742868" y="2228671"/>
            <a:ext cx="213751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/>
            </a:lvl1pPr>
          </a:lstStyle>
          <a:p>
            <a:endParaRPr lang="fr-FR" dirty="0"/>
          </a:p>
          <a:p>
            <a:r>
              <a:rPr lang="fr-FR" dirty="0"/>
              <a:t>ROLE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B4B83D2-255F-B7E7-B91E-47FF81C3A2D9}"/>
              </a:ext>
            </a:extLst>
          </p:cNvPr>
          <p:cNvSpPr txBox="1"/>
          <p:nvPr/>
        </p:nvSpPr>
        <p:spPr>
          <a:xfrm>
            <a:off x="2947852" y="4127575"/>
            <a:ext cx="213751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400" dirty="0"/>
          </a:p>
          <a:p>
            <a:pPr algn="ctr"/>
            <a:r>
              <a:rPr lang="fr-FR" sz="2400" dirty="0"/>
              <a:t>FONCTION</a:t>
            </a:r>
          </a:p>
          <a:p>
            <a:endParaRPr lang="fr-FR" sz="2400" dirty="0"/>
          </a:p>
          <a:p>
            <a:endParaRPr lang="fr-FR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916104D-E119-88FA-2A90-F14D0995B1DC}"/>
              </a:ext>
            </a:extLst>
          </p:cNvPr>
          <p:cNvSpPr txBox="1"/>
          <p:nvPr/>
        </p:nvSpPr>
        <p:spPr>
          <a:xfrm>
            <a:off x="5742868" y="4127575"/>
            <a:ext cx="2137518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400" dirty="0"/>
          </a:p>
          <a:p>
            <a:r>
              <a:rPr lang="fr-FR" sz="2400" dirty="0"/>
              <a:t>           </a:t>
            </a:r>
            <a:r>
              <a:rPr lang="fr-FR" sz="2400" dirty="0" err="1"/>
              <a:t>xxxx</a:t>
            </a:r>
            <a:endParaRPr lang="fr-FR" sz="2400" dirty="0"/>
          </a:p>
          <a:p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40693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563E0-D064-BE16-76A9-DFE13CB6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9CAD9C5F-4F76-789A-DE5D-10EBAD7FECF8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ATELIER 1 – </a:t>
            </a:r>
            <a:r>
              <a:rPr lang="fr-FR" sz="2400" b="1" dirty="0"/>
              <a:t>temps 2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68E1C99-2786-DDC8-1202-309E04090AFD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4449E6F7-C2B1-B8F6-519B-33BDA1C3857D}"/>
              </a:ext>
            </a:extLst>
          </p:cNvPr>
          <p:cNvSpPr txBox="1"/>
          <p:nvPr/>
        </p:nvSpPr>
        <p:spPr>
          <a:xfrm>
            <a:off x="1109908" y="1524582"/>
            <a:ext cx="3938886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400" dirty="0"/>
          </a:p>
          <a:p>
            <a:pPr algn="ctr"/>
            <a:r>
              <a:rPr lang="fr-FR" sz="2400" dirty="0"/>
              <a:t>« Facilitateur »</a:t>
            </a:r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22858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94E5C-DA73-580F-0B8B-EC2BE6266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8FB9B022-926E-2B30-E543-9EC7A50AFA03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NOTES</a:t>
            </a:r>
            <a:endParaRPr lang="fr-FR" sz="2400" b="1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9C00F0-C28F-116B-97B7-1EF7AE6E58A4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B6F5582-B7DB-86AE-B625-443959BA81DB}"/>
              </a:ext>
            </a:extLst>
          </p:cNvPr>
          <p:cNvSpPr txBox="1"/>
          <p:nvPr/>
        </p:nvSpPr>
        <p:spPr>
          <a:xfrm>
            <a:off x="1109908" y="1524582"/>
            <a:ext cx="8143820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Remplir le google </a:t>
            </a:r>
            <a:r>
              <a:rPr lang="fr-FR" dirty="0" err="1"/>
              <a:t>sheet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Faire remonter les infos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Remplir les feuilles d’heure?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« missions » réparties sur plusieurs personnes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8982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3F3A5-7C63-3ACB-8A9F-E9D91F3E0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2B03FBC2-551F-129B-DA2D-85D955DE4920}"/>
              </a:ext>
            </a:extLst>
          </p:cNvPr>
          <p:cNvSpPr txBox="1"/>
          <p:nvPr/>
        </p:nvSpPr>
        <p:spPr>
          <a:xfrm>
            <a:off x="489858" y="244623"/>
            <a:ext cx="491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NOTES</a:t>
            </a:r>
            <a:endParaRPr lang="fr-FR" sz="2400" b="1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C298321-956C-A2FB-1CB0-9BC2B9ECA7FB}"/>
              </a:ext>
            </a:extLst>
          </p:cNvPr>
          <p:cNvCxnSpPr>
            <a:cxnSpLocks/>
          </p:cNvCxnSpPr>
          <p:nvPr/>
        </p:nvCxnSpPr>
        <p:spPr>
          <a:xfrm>
            <a:off x="0" y="88827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333C98CE-E384-8071-E4C7-255880029D7F}"/>
              </a:ext>
            </a:extLst>
          </p:cNvPr>
          <p:cNvSpPr txBox="1"/>
          <p:nvPr/>
        </p:nvSpPr>
        <p:spPr>
          <a:xfrm>
            <a:off x="1109908" y="1524582"/>
            <a:ext cx="9196142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Juin</a:t>
            </a:r>
            <a:r>
              <a:rPr lang="fr-FR" dirty="0"/>
              <a:t>: les équipes – les facilitateurs &amp; les </a:t>
            </a:r>
            <a:r>
              <a:rPr lang="fr-FR" dirty="0" err="1"/>
              <a:t>resp</a:t>
            </a:r>
            <a:r>
              <a:rPr lang="fr-FR" dirty="0"/>
              <a:t> de pôle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Juillet / Août: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/>
              <a:t>Mise en place du pole </a:t>
            </a:r>
            <a:r>
              <a:rPr lang="fr-FR" dirty="0" err="1"/>
              <a:t>Mdelec</a:t>
            </a:r>
            <a:endParaRPr lang="fr-FR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/>
              <a:t>Pôle admin?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Septembre</a:t>
            </a:r>
            <a:r>
              <a:rPr lang="fr-FR" dirty="0"/>
              <a:t>: les commissions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/>
              <a:t>Les sujets – quoi et quand?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dirty="0"/>
              <a:t>Lister les sujets sur la base </a:t>
            </a:r>
            <a:r>
              <a:rPr lang="fr-FR" u="sng" dirty="0"/>
              <a:t>d’une consultation générale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dirty="0"/>
              <a:t>Quantifier//étudier la faisabilité par la cogérance + proposition de modes de vote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dirty="0"/>
              <a:t>Hiérarchisation sur la base des éléments de contextes//opportunités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dirty="0"/>
              <a:t>Finaliser sur la base d’une consultation générale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/>
              <a:t>Quoi? </a:t>
            </a:r>
            <a:r>
              <a:rPr lang="fr-FR" dirty="0">
                <a:sym typeface="Wingdings" panose="05000000000000000000" pitchFamily="2" charset="2"/>
              </a:rPr>
              <a:t> identification de 1 sujet par semestre? 2 par an?</a:t>
            </a:r>
            <a:endParaRPr lang="fr-FR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/>
              <a:t>Qui? </a:t>
            </a:r>
            <a:r>
              <a:rPr lang="fr-FR" dirty="0">
                <a:sym typeface="Wingdings" panose="05000000000000000000" pitchFamily="2" charset="2"/>
              </a:rPr>
              <a:t> des personnes </a:t>
            </a:r>
            <a:r>
              <a:rPr lang="fr-FR" u="sng" dirty="0">
                <a:sym typeface="Wingdings" panose="05000000000000000000" pitchFamily="2" charset="2"/>
              </a:rPr>
              <a:t>élues</a:t>
            </a:r>
            <a:r>
              <a:rPr lang="fr-FR" dirty="0">
                <a:sym typeface="Wingdings" panose="05000000000000000000" pitchFamily="2" charset="2"/>
              </a:rPr>
              <a:t> pour 1 pool de </a:t>
            </a:r>
            <a:r>
              <a:rPr lang="fr-FR" u="sng" dirty="0">
                <a:sym typeface="Wingdings" panose="05000000000000000000" pitchFamily="2" charset="2"/>
              </a:rPr>
              <a:t>missions spécifiques</a:t>
            </a:r>
            <a:endParaRPr lang="fr-FR" u="sng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21755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389</Words>
  <Application>Microsoft Office PowerPoint</Application>
  <PresentationFormat>Grand écran</PresentationFormat>
  <Paragraphs>118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Corradino</dc:creator>
  <cp:lastModifiedBy>Christel Corradino</cp:lastModifiedBy>
  <cp:revision>9</cp:revision>
  <dcterms:created xsi:type="dcterms:W3CDTF">2026-05-18T10:35:23Z</dcterms:created>
  <dcterms:modified xsi:type="dcterms:W3CDTF">2026-05-18T11:45:45Z</dcterms:modified>
</cp:coreProperties>
</file>